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63" r:id="rId6"/>
    <p:sldId id="262" r:id="rId7"/>
    <p:sldId id="261"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12/17/2017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246" y="743226"/>
            <a:ext cx="7144871" cy="3591752"/>
          </a:xfrm>
          <a:prstGeom prst="rect">
            <a:avLst/>
          </a:prstGeom>
        </p:spPr>
        <p:txBody>
          <a:bodyPr wrap="square">
            <a:spAutoFit/>
          </a:bodyPr>
          <a:lstStyle/>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Structural Steel Design</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Al Mansour University College</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Civil Engineering Department</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r>
              <a:rPr lang="en-US" sz="4400" baseline="300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th</a:t>
            </a: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 year </a:t>
            </a:r>
            <a:endParaRPr lang="en-US" sz="4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436163" y="5496112"/>
            <a:ext cx="2957605" cy="492122"/>
          </a:xfrm>
          <a:prstGeom prst="rect">
            <a:avLst/>
          </a:prstGeom>
        </p:spPr>
        <p:txBody>
          <a:bodyPr wrap="none">
            <a:spAutoFit/>
          </a:bodyPr>
          <a:lstStyle/>
          <a:p>
            <a:pPr algn="ctr">
              <a:lnSpc>
                <a:spcPct val="115000"/>
              </a:lnSpc>
              <a:spcAft>
                <a:spcPts val="1000"/>
              </a:spcAft>
            </a:pPr>
            <a:r>
              <a:rPr lang="en-US" sz="2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Asst. </a:t>
            </a:r>
            <a:r>
              <a:rPr lang="en-US" sz="2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 Haider Qais</a:t>
            </a:r>
            <a:endParaRPr lang="en-US" sz="10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485765" y="197971"/>
            <a:ext cx="1511696" cy="492122"/>
          </a:xfrm>
          <a:prstGeom prst="rect">
            <a:avLst/>
          </a:prstGeom>
        </p:spPr>
        <p:txBody>
          <a:bodyPr wrap="none">
            <a:spAutoFit/>
          </a:bodyPr>
          <a:lstStyle/>
          <a:p>
            <a:pPr algn="ctr">
              <a:lnSpc>
                <a:spcPct val="115000"/>
              </a:lnSpc>
              <a:spcAft>
                <a:spcPts val="1000"/>
              </a:spcAft>
            </a:pPr>
            <a:r>
              <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Lecture </a:t>
            </a:r>
            <a:r>
              <a:rPr lang="en-US" sz="2400" b="1" u="sng"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10</a:t>
            </a:r>
            <a:endPar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نتيجة بحث الصور عن ‪steel structure design‬‏"/>
          <p:cNvPicPr/>
          <p:nvPr/>
        </p:nvPicPr>
        <p:blipFill>
          <a:blip r:embed="rId2" cstate="email">
            <a:extLst>
              <a:ext uri="{28A0092B-C50C-407E-A947-70E740481C1C}">
                <a14:useLocalDpi xmlns:a14="http://schemas.microsoft.com/office/drawing/2010/main"/>
              </a:ext>
            </a:extLst>
          </a:blip>
          <a:srcRect/>
          <a:stretch>
            <a:fillRect/>
          </a:stretch>
        </p:blipFill>
        <p:spPr bwMode="auto">
          <a:xfrm>
            <a:off x="230692" y="5303315"/>
            <a:ext cx="2021840" cy="1514475"/>
          </a:xfrm>
          <a:prstGeom prst="rect">
            <a:avLst/>
          </a:prstGeom>
          <a:noFill/>
          <a:ln>
            <a:noFill/>
          </a:ln>
        </p:spPr>
      </p:pic>
      <p:pic>
        <p:nvPicPr>
          <p:cNvPr id="8" name="Picture 7" descr="نتيجة بحث الصور عن ‪steel structure design‬‏"/>
          <p:cNvPicPr/>
          <p:nvPr/>
        </p:nvPicPr>
        <p:blipFill rotWithShape="1">
          <a:blip r:embed="rId3" cstate="email">
            <a:extLst>
              <a:ext uri="{28A0092B-C50C-407E-A947-70E740481C1C}">
                <a14:useLocalDpi xmlns:a14="http://schemas.microsoft.com/office/drawing/2010/main"/>
              </a:ext>
            </a:extLst>
          </a:blip>
          <a:srcRect r="-407"/>
          <a:stretch/>
        </p:blipFill>
        <p:spPr bwMode="auto">
          <a:xfrm>
            <a:off x="4396778" y="5124077"/>
            <a:ext cx="2352675" cy="1457325"/>
          </a:xfrm>
          <a:prstGeom prst="rect">
            <a:avLst/>
          </a:prstGeom>
          <a:noFill/>
          <a:ln>
            <a:noFill/>
          </a:ln>
          <a:extLst>
            <a:ext uri="{53640926-AAD7-44D8-BBD7-CCE9431645EC}">
              <a14:shadowObscured xmlns:a14="http://schemas.microsoft.com/office/drawing/2010/main"/>
            </a:ext>
          </a:extLst>
        </p:spPr>
      </p:pic>
      <p:pic>
        <p:nvPicPr>
          <p:cNvPr id="9" name="Picture 8" descr="نتيجة بحث الصور عن ‪steel structure design‬‏"/>
          <p:cNvPicPr/>
          <p:nvPr/>
        </p:nvPicPr>
        <p:blipFill>
          <a:blip r:embed="rId4" cstate="email">
            <a:extLst>
              <a:ext uri="{28A0092B-C50C-407E-A947-70E740481C1C}">
                <a14:useLocalDpi xmlns:a14="http://schemas.microsoft.com/office/drawing/2010/main"/>
              </a:ext>
            </a:extLst>
          </a:blip>
          <a:srcRect/>
          <a:stretch>
            <a:fillRect/>
          </a:stretch>
        </p:blipFill>
        <p:spPr bwMode="auto">
          <a:xfrm>
            <a:off x="2488977" y="4308363"/>
            <a:ext cx="1666875" cy="1252855"/>
          </a:xfrm>
          <a:prstGeom prst="rect">
            <a:avLst/>
          </a:prstGeom>
          <a:noFill/>
          <a:ln>
            <a:noFill/>
          </a:ln>
        </p:spPr>
      </p:pic>
    </p:spTree>
    <p:extLst>
      <p:ext uri="{BB962C8B-B14F-4D97-AF65-F5344CB8AC3E}">
        <p14:creationId xmlns:p14="http://schemas.microsoft.com/office/powerpoint/2010/main" val="2701081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537664" y="199185"/>
            <a:ext cx="6512207" cy="574441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7487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618347" y="188260"/>
            <a:ext cx="5503676" cy="2207839"/>
          </a:xfrm>
          <a:prstGeom prst="rect">
            <a:avLst/>
          </a:prstGeom>
          <a:ln>
            <a:noFill/>
          </a:ln>
          <a:extLst>
            <a:ext uri="{53640926-AAD7-44D8-BBD7-CCE9431645EC}">
              <a14:shadowObscured xmlns:a14="http://schemas.microsoft.com/office/drawing/2010/main"/>
            </a:ext>
          </a:extLst>
        </p:spPr>
      </p:pic>
      <p:pic>
        <p:nvPicPr>
          <p:cNvPr id="3" name="Picture 2"/>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5820130" y="1292179"/>
            <a:ext cx="5285105" cy="532509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90021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2041505" y="295834"/>
            <a:ext cx="5285105" cy="3106327"/>
          </a:xfrm>
          <a:prstGeom prst="rect">
            <a:avLst/>
          </a:prstGeom>
          <a:ln>
            <a:noFill/>
          </a:ln>
          <a:extLst>
            <a:ext uri="{53640926-AAD7-44D8-BBD7-CCE9431645EC}">
              <a14:shadowObscured xmlns:a14="http://schemas.microsoft.com/office/drawing/2010/main"/>
            </a:ext>
          </a:extLst>
        </p:spPr>
      </p:pic>
      <p:pic>
        <p:nvPicPr>
          <p:cNvPr id="3" name="Picture 2"/>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6812560" y="0"/>
            <a:ext cx="5263515" cy="719156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96992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64659" y="1386481"/>
            <a:ext cx="8069356" cy="1176219"/>
          </a:xfrm>
          <a:prstGeom prst="rect">
            <a:avLst/>
          </a:prstGeom>
        </p:spPr>
        <p:txBody>
          <a:bodyPr wrap="square">
            <a:spAutoFit/>
          </a:bodyPr>
          <a:lstStyle/>
          <a:p>
            <a:pPr lvl="0" algn="just">
              <a:lnSpc>
                <a:spcPct val="115000"/>
              </a:lnSpc>
              <a:spcAft>
                <a:spcPts val="1000"/>
              </a:spcAft>
            </a:pPr>
            <a:r>
              <a:rPr lang="en-US" dirty="0" smtClean="0">
                <a:latin typeface="Arial" panose="020B0604020202020204" pitchFamily="34" charset="0"/>
                <a:ea typeface="Calibri" panose="020F0502020204030204" pitchFamily="34" charset="0"/>
                <a:cs typeface="Arial" panose="020B0604020202020204" pitchFamily="34" charset="0"/>
              </a:rPr>
              <a:t>Ex. </a:t>
            </a:r>
            <a:r>
              <a:rPr lang="en-US" dirty="0">
                <a:latin typeface="Arial" panose="020B0604020202020204" pitchFamily="34" charset="0"/>
                <a:ea typeface="Calibri" panose="020F0502020204030204" pitchFamily="34" charset="0"/>
                <a:cs typeface="Arial" panose="020B0604020202020204" pitchFamily="34" charset="0"/>
              </a:rPr>
              <a:t>Determine the LRFD and ASD design allowable strength for 2-MC12X40 (A36 steel) and 7/8 in bolts. Including the block shear in your calculation. </a:t>
            </a:r>
            <a:endParaRPr lang="en-US" dirty="0" smtClean="0">
              <a:latin typeface="Arial" panose="020B0604020202020204" pitchFamily="34" charset="0"/>
              <a:ea typeface="Calibri" panose="020F0502020204030204" pitchFamily="34" charset="0"/>
              <a:cs typeface="Arial" panose="020B0604020202020204" pitchFamily="34" charset="0"/>
            </a:endParaRPr>
          </a:p>
          <a:p>
            <a:pPr lvl="0" algn="just">
              <a:lnSpc>
                <a:spcPct val="115000"/>
              </a:lnSpc>
              <a:spcAft>
                <a:spcPts val="1000"/>
              </a:spcAft>
            </a:pPr>
            <a:r>
              <a:rPr lang="en-US" b="1" dirty="0" smtClean="0">
                <a:latin typeface="Arial" panose="020B0604020202020204" pitchFamily="34" charset="0"/>
                <a:ea typeface="Calibri" panose="020F0502020204030204" pitchFamily="34" charset="0"/>
                <a:cs typeface="Arial" panose="020B0604020202020204" pitchFamily="34" charset="0"/>
              </a:rPr>
              <a:t>(</a:t>
            </a:r>
            <a:r>
              <a:rPr lang="en-US" b="1" dirty="0" err="1">
                <a:latin typeface="Arial" panose="020B0604020202020204" pitchFamily="34" charset="0"/>
                <a:ea typeface="Calibri" panose="020F0502020204030204" pitchFamily="34" charset="0"/>
                <a:cs typeface="Arial" panose="020B0604020202020204" pitchFamily="34" charset="0"/>
              </a:rPr>
              <a:t>Ans</a:t>
            </a:r>
            <a:r>
              <a:rPr lang="en-US" b="1" dirty="0">
                <a:latin typeface="Arial" panose="020B0604020202020204" pitchFamily="34" charset="0"/>
                <a:ea typeface="Calibri" panose="020F0502020204030204" pitchFamily="34" charset="0"/>
                <a:cs typeface="Arial" panose="020B0604020202020204" pitchFamily="34" charset="0"/>
              </a:rPr>
              <a:t>; 764.64k LRFD and 508.74 ASD)</a:t>
            </a:r>
            <a:endParaRPr lang="en-US" b="1" baseline="30000" dirty="0">
              <a:latin typeface="Arial" panose="020B0604020202020204" pitchFamily="34" charset="0"/>
              <a:ea typeface="Calibri" panose="020F0502020204030204" pitchFamily="34" charset="0"/>
              <a:cs typeface="Arial" panose="020B0604020202020204" pitchFamily="34" charset="0"/>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8011790" y="1897972"/>
            <a:ext cx="3550024" cy="2005318"/>
          </a:xfrm>
          <a:prstGeom prst="rect">
            <a:avLst/>
          </a:prstGeom>
        </p:spPr>
      </p:pic>
      <p:sp>
        <p:nvSpPr>
          <p:cNvPr id="5" name="Rectangle 4"/>
          <p:cNvSpPr/>
          <p:nvPr/>
        </p:nvSpPr>
        <p:spPr>
          <a:xfrm>
            <a:off x="1773891" y="3903290"/>
            <a:ext cx="8987118" cy="1149161"/>
          </a:xfrm>
          <a:prstGeom prst="rect">
            <a:avLst/>
          </a:prstGeom>
        </p:spPr>
        <p:txBody>
          <a:bodyPr wrap="square">
            <a:spAutoFit/>
          </a:bodyPr>
          <a:lstStyle/>
          <a:p>
            <a:pPr lvl="0" algn="just">
              <a:lnSpc>
                <a:spcPct val="115000"/>
              </a:lnSpc>
              <a:spcAft>
                <a:spcPts val="1000"/>
              </a:spcAft>
            </a:pPr>
            <a:r>
              <a:rPr lang="en-US" dirty="0" smtClean="0">
                <a:latin typeface="Arial" panose="020B0604020202020204" pitchFamily="34" charset="0"/>
                <a:ea typeface="Calibri" panose="020F0502020204030204" pitchFamily="34" charset="0"/>
                <a:cs typeface="Arial" panose="020B0604020202020204" pitchFamily="34" charset="0"/>
              </a:rPr>
              <a:t>Ex. </a:t>
            </a:r>
            <a:r>
              <a:rPr lang="en-US" dirty="0">
                <a:latin typeface="Arial" panose="020B0604020202020204" pitchFamily="34" charset="0"/>
                <a:ea typeface="Calibri" panose="020F0502020204030204" pitchFamily="34" charset="0"/>
                <a:cs typeface="Arial" panose="020B0604020202020204" pitchFamily="34" charset="0"/>
              </a:rPr>
              <a:t>The 6  X 4 X ½ angle shown has one line of ¾ Diameter  of bolt in each leg, The bolt are 4</a:t>
            </a:r>
            <a:r>
              <a:rPr lang="en-US" baseline="30000" dirty="0">
                <a:latin typeface="Arial" panose="020B0604020202020204" pitchFamily="34" charset="0"/>
                <a:ea typeface="Calibri" panose="020F0502020204030204" pitchFamily="34" charset="0"/>
                <a:cs typeface="Arial" panose="020B0604020202020204" pitchFamily="34" charset="0"/>
              </a:rPr>
              <a:t>in</a:t>
            </a:r>
            <a:r>
              <a:rPr lang="en-US" dirty="0">
                <a:latin typeface="Arial" panose="020B0604020202020204" pitchFamily="34" charset="0"/>
                <a:ea typeface="Calibri" panose="020F0502020204030204" pitchFamily="34" charset="0"/>
                <a:cs typeface="Arial" panose="020B0604020202020204" pitchFamily="34" charset="0"/>
              </a:rPr>
              <a:t> on center in each line and are staggered 2</a:t>
            </a:r>
            <a:r>
              <a:rPr lang="en-US" baseline="30000" dirty="0">
                <a:latin typeface="Arial" panose="020B0604020202020204" pitchFamily="34" charset="0"/>
                <a:ea typeface="Calibri" panose="020F0502020204030204" pitchFamily="34" charset="0"/>
                <a:cs typeface="Arial" panose="020B0604020202020204" pitchFamily="34" charset="0"/>
              </a:rPr>
              <a:t>in</a:t>
            </a:r>
            <a:r>
              <a:rPr lang="en-US" dirty="0">
                <a:latin typeface="Arial" panose="020B0604020202020204" pitchFamily="34" charset="0"/>
                <a:ea typeface="Calibri" panose="020F0502020204030204" pitchFamily="34" charset="0"/>
                <a:cs typeface="Arial" panose="020B0604020202020204" pitchFamily="34" charset="0"/>
              </a:rPr>
              <a:t> respect to each other. </a:t>
            </a:r>
            <a:endParaRPr lang="en-US" dirty="0" smtClean="0">
              <a:latin typeface="Arial" panose="020B0604020202020204" pitchFamily="34" charset="0"/>
              <a:ea typeface="Calibri" panose="020F0502020204030204" pitchFamily="34" charset="0"/>
              <a:cs typeface="Arial" panose="020B0604020202020204" pitchFamily="34" charset="0"/>
            </a:endParaRPr>
          </a:p>
          <a:p>
            <a:pPr lvl="0" algn="just">
              <a:lnSpc>
                <a:spcPct val="115000"/>
              </a:lnSpc>
              <a:spcAft>
                <a:spcPts val="1000"/>
              </a:spcAft>
            </a:pPr>
            <a:r>
              <a:rPr lang="en-US" b="1" dirty="0" err="1" smtClean="0">
                <a:latin typeface="Arial" panose="020B0604020202020204" pitchFamily="34" charset="0"/>
                <a:ea typeface="Calibri" panose="020F0502020204030204" pitchFamily="34" charset="0"/>
                <a:cs typeface="Arial" panose="020B0604020202020204" pitchFamily="34" charset="0"/>
              </a:rPr>
              <a:t>Ans</a:t>
            </a:r>
            <a:r>
              <a:rPr lang="en-US" b="1" dirty="0" smtClean="0">
                <a:latin typeface="Arial" panose="020B0604020202020204" pitchFamily="34" charset="0"/>
                <a:ea typeface="Calibri" panose="020F0502020204030204" pitchFamily="34" charset="0"/>
                <a:cs typeface="Arial" panose="020B0604020202020204" pitchFamily="34" charset="0"/>
              </a:rPr>
              <a:t> </a:t>
            </a:r>
            <a:r>
              <a:rPr lang="en-US" b="1" dirty="0">
                <a:latin typeface="Arial" panose="020B0604020202020204" pitchFamily="34" charset="0"/>
                <a:ea typeface="Calibri" panose="020F0502020204030204" pitchFamily="34" charset="0"/>
                <a:cs typeface="Arial" panose="020B0604020202020204" pitchFamily="34" charset="0"/>
              </a:rPr>
              <a:t>3.97in</a:t>
            </a:r>
            <a:r>
              <a:rPr lang="en-US" b="1" baseline="30000" dirty="0">
                <a:latin typeface="Arial" panose="020B0604020202020204" pitchFamily="34" charset="0"/>
                <a:ea typeface="Calibri" panose="020F0502020204030204" pitchFamily="34" charset="0"/>
                <a:cs typeface="Arial" panose="020B0604020202020204" pitchFamily="34" charset="0"/>
              </a:rPr>
              <a:t>2</a:t>
            </a:r>
            <a:endParaRPr lang="en-US" b="1" baseline="30000" dirty="0">
              <a:latin typeface="Arial" panose="020B0604020202020204" pitchFamily="34" charset="0"/>
              <a:ea typeface="Calibri" panose="020F0502020204030204" pitchFamily="34" charset="0"/>
              <a:cs typeface="Arial" panose="020B0604020202020204" pitchFamily="34" charset="0"/>
            </a:endParaRPr>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9717448" y="4356847"/>
            <a:ext cx="2645171" cy="2244008"/>
          </a:xfrm>
          <a:prstGeom prst="rect">
            <a:avLst/>
          </a:prstGeom>
        </p:spPr>
      </p:pic>
      <p:sp>
        <p:nvSpPr>
          <p:cNvPr id="7" name="Cloud Callout 6"/>
          <p:cNvSpPr/>
          <p:nvPr/>
        </p:nvSpPr>
        <p:spPr>
          <a:xfrm>
            <a:off x="9934014" y="53813"/>
            <a:ext cx="2212041" cy="1573305"/>
          </a:xfrm>
          <a:prstGeom prst="cloudCallout">
            <a:avLst/>
          </a:prstGeom>
        </p:spPr>
        <p:style>
          <a:lnRef idx="1">
            <a:schemeClr val="accent5"/>
          </a:lnRef>
          <a:fillRef idx="2">
            <a:schemeClr val="accent5"/>
          </a:fillRef>
          <a:effectRef idx="1">
            <a:schemeClr val="accent5"/>
          </a:effectRef>
          <a:fontRef idx="minor">
            <a:schemeClr val="dk1"/>
          </a:fontRef>
        </p:style>
        <p:txBody>
          <a:bodyPr rtlCol="1" anchor="ctr"/>
          <a:lstStyle/>
          <a:p>
            <a:pPr algn="ctr"/>
            <a:r>
              <a:rPr lang="en-US" dirty="0" smtClean="0"/>
              <a:t>Extra Examples</a:t>
            </a:r>
            <a:endParaRPr lang="ar-IQ" dirty="0"/>
          </a:p>
        </p:txBody>
      </p:sp>
    </p:spTree>
    <p:extLst>
      <p:ext uri="{BB962C8B-B14F-4D97-AF65-F5344CB8AC3E}">
        <p14:creationId xmlns:p14="http://schemas.microsoft.com/office/powerpoint/2010/main" val="370979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0529" y="225496"/>
            <a:ext cx="10157012" cy="1477328"/>
          </a:xfrm>
          <a:prstGeom prst="rect">
            <a:avLst/>
          </a:prstGeom>
        </p:spPr>
        <p:txBody>
          <a:bodyPr wrap="square">
            <a:spAutoFit/>
          </a:bodyPr>
          <a:lstStyle/>
          <a:p>
            <a:pPr algn="just"/>
            <a:r>
              <a:rPr lang="en-US" dirty="0"/>
              <a:t>Ex </a:t>
            </a:r>
            <a:r>
              <a:rPr lang="en-US" dirty="0" smtClean="0"/>
              <a:t>. </a:t>
            </a:r>
            <a:r>
              <a:rPr lang="en-US" dirty="0">
                <a:latin typeface="Arial" panose="020B0604020202020204" pitchFamily="34" charset="0"/>
                <a:ea typeface="Calibri" panose="020F0502020204030204" pitchFamily="34" charset="0"/>
                <a:cs typeface="Arial" panose="020B0604020202020204" pitchFamily="34" charset="0"/>
              </a:rPr>
              <a:t>For the end truss shown in below calculate the applied load (p) on cantilever tip controlled by maximum strength or allowable capacity on net area of inclined truss element (2L4x4x3/8) only. Use A992G50 steel material, neglect the block shear. </a:t>
            </a:r>
            <a:endParaRPr lang="en-US" dirty="0" smtClean="0">
              <a:latin typeface="Arial" panose="020B0604020202020204" pitchFamily="34" charset="0"/>
              <a:ea typeface="Calibri" panose="020F0502020204030204" pitchFamily="34" charset="0"/>
              <a:cs typeface="Arial" panose="020B0604020202020204" pitchFamily="34" charset="0"/>
            </a:endParaRPr>
          </a:p>
          <a:p>
            <a:pPr algn="just"/>
            <a:endParaRPr lang="en-US" b="1" dirty="0">
              <a:latin typeface="Arial" panose="020B0604020202020204" pitchFamily="34" charset="0"/>
              <a:ea typeface="Calibri" panose="020F0502020204030204" pitchFamily="34" charset="0"/>
              <a:cs typeface="Arial" panose="020B0604020202020204" pitchFamily="34" charset="0"/>
            </a:endParaRPr>
          </a:p>
          <a:p>
            <a:pPr algn="just"/>
            <a:r>
              <a:rPr lang="en-US" b="1" dirty="0" smtClean="0">
                <a:latin typeface="Arial" panose="020B0604020202020204" pitchFamily="34" charset="0"/>
                <a:ea typeface="Calibri" panose="020F0502020204030204" pitchFamily="34" charset="0"/>
                <a:cs typeface="Arial" panose="020B0604020202020204" pitchFamily="34" charset="0"/>
              </a:rPr>
              <a:t>(</a:t>
            </a:r>
            <a:r>
              <a:rPr lang="en-US" b="1" dirty="0" err="1">
                <a:latin typeface="Arial" panose="020B0604020202020204" pitchFamily="34" charset="0"/>
                <a:ea typeface="Calibri" panose="020F0502020204030204" pitchFamily="34" charset="0"/>
                <a:cs typeface="Arial" panose="020B0604020202020204" pitchFamily="34" charset="0"/>
              </a:rPr>
              <a:t>Ans</a:t>
            </a:r>
            <a:r>
              <a:rPr lang="en-US" b="1" dirty="0">
                <a:latin typeface="Arial" panose="020B0604020202020204" pitchFamily="34" charset="0"/>
                <a:ea typeface="Calibri" panose="020F0502020204030204" pitchFamily="34" charset="0"/>
                <a:cs typeface="Arial" panose="020B0604020202020204" pitchFamily="34" charset="0"/>
              </a:rPr>
              <a:t>; 57.15k LRFD and 38.1 ASD)</a:t>
            </a:r>
            <a:endParaRPr lang="en-US" b="1" baseline="30000" dirty="0">
              <a:latin typeface="Arial" panose="020B0604020202020204" pitchFamily="34" charset="0"/>
              <a:ea typeface="Calibri" panose="020F0502020204030204" pitchFamily="34" charset="0"/>
              <a:cs typeface="Arial" panose="020B0604020202020204" pitchFamily="34" charset="0"/>
            </a:endParaRPr>
          </a:p>
        </p:txBody>
      </p:sp>
      <p:pic>
        <p:nvPicPr>
          <p:cNvPr id="3" name="Picture 2"/>
          <p:cNvPicPr>
            <a:picLocks noChangeAspect="1"/>
          </p:cNvPicPr>
          <p:nvPr/>
        </p:nvPicPr>
        <p:blipFill rotWithShape="1">
          <a:blip r:embed="rId2"/>
          <a:srcRect l="51653" t="45037" r="22923" b="24816"/>
          <a:stretch/>
        </p:blipFill>
        <p:spPr>
          <a:xfrm>
            <a:off x="3722814" y="2094016"/>
            <a:ext cx="6252441" cy="4168297"/>
          </a:xfrm>
          <a:prstGeom prst="rect">
            <a:avLst/>
          </a:prstGeom>
        </p:spPr>
      </p:pic>
    </p:spTree>
    <p:extLst>
      <p:ext uri="{BB962C8B-B14F-4D97-AF65-F5344CB8AC3E}">
        <p14:creationId xmlns:p14="http://schemas.microsoft.com/office/powerpoint/2010/main" val="3226764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39471" y="204897"/>
            <a:ext cx="10152529" cy="6653103"/>
          </a:xfrm>
          <a:prstGeom prst="rect">
            <a:avLst/>
          </a:prstGeom>
        </p:spPr>
        <p:txBody>
          <a:bodyPr wrap="square">
            <a:spAutoFit/>
          </a:bodyPr>
          <a:lstStyle/>
          <a:p>
            <a:pPr marL="180340" algn="ctr">
              <a:lnSpc>
                <a:spcPct val="115000"/>
              </a:lnSpc>
              <a:spcAft>
                <a:spcPts val="1000"/>
              </a:spcAft>
            </a:pPr>
            <a:r>
              <a:rPr lang="en-US" sz="2000" dirty="0">
                <a:latin typeface="Arial" panose="020B0604020202020204" pitchFamily="34" charset="0"/>
                <a:ea typeface="Calibri" panose="020F0502020204030204" pitchFamily="34" charset="0"/>
                <a:cs typeface="Arial" panose="020B0604020202020204" pitchFamily="34" charset="0"/>
              </a:rPr>
              <a:t>BUILT UP TENSION MEMBERS</a:t>
            </a:r>
            <a:endParaRPr lang="en-US" sz="2000" dirty="0">
              <a:latin typeface="Calibri" panose="020F0502020204030204" pitchFamily="34" charset="0"/>
              <a:ea typeface="Calibri" panose="020F0502020204030204" pitchFamily="34" charset="0"/>
              <a:cs typeface="Arial" panose="020B0604020202020204" pitchFamily="34" charset="0"/>
            </a:endParaRPr>
          </a:p>
          <a:p>
            <a:pPr marL="180340" algn="just">
              <a:lnSpc>
                <a:spcPct val="115000"/>
              </a:lnSpc>
              <a:spcAft>
                <a:spcPts val="1000"/>
              </a:spcAft>
            </a:pPr>
            <a:r>
              <a:rPr lang="en-US" sz="2000" dirty="0">
                <a:latin typeface="Arial" panose="020B0604020202020204" pitchFamily="34" charset="0"/>
                <a:ea typeface="Calibri" panose="020F0502020204030204" pitchFamily="34" charset="0"/>
                <a:cs typeface="Arial" panose="020B0604020202020204" pitchFamily="34" charset="0"/>
              </a:rPr>
              <a:t>AISC Commentary- Part 16.1 / Sec. D4</a:t>
            </a:r>
            <a:endParaRPr lang="en-US" sz="20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They are tension members consist of 2 or more single members in separate or continuous contact with each other.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Components of a built-up tension member should be connected at frequent intervals to ensure that they act together, that faying surfaces intended to be in contact stay in contact, that excessive vibration of relatively thin parts does not occur, and that moisture will not penetrate between faying surfaces and cause corrosion.</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So in continuous contact, S is the spacing between those elements ≤ 24 t of thinner thickness. Or 12” if the member is painted or not subjected to corrosion causes.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And in continuous contact, S should be ≤ 14 t of the thinner thickness or 7” when the member is not painted or subjected to corrosion causes.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For tension member built of separate elements, the elements should be connected by plates or other steel shapes in interval that the slenderness ratio of individual shape not exceed 300.</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Provisions </a:t>
            </a:r>
            <a:r>
              <a:rPr lang="en-US" sz="2000" dirty="0" smtClean="0">
                <a:latin typeface="Arial" panose="020B0604020202020204" pitchFamily="34" charset="0"/>
                <a:ea typeface="Calibri" panose="020F0502020204030204" pitchFamily="34" charset="0"/>
                <a:cs typeface="Arial" panose="020B0604020202020204" pitchFamily="34" charset="0"/>
              </a:rPr>
              <a:t>for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30669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8070" y="121023"/>
            <a:ext cx="9789459" cy="2675412"/>
          </a:xfrm>
          <a:prstGeom prst="rect">
            <a:avLst/>
          </a:prstGeom>
        </p:spPr>
        <p:txBody>
          <a:bodyPr wrap="square">
            <a:spAutoFit/>
          </a:bodyPr>
          <a:lstStyle/>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lacing and tie plates, perforated cover plates, and fasteners, except those provisions intended specifically for compression members, are the same as for built-up compression members.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The design strength and allowable stresses for prismatic built-up members subjected to axial tension by static forces are the same as for tension members, so the strength should be computed as the sum of strength of members ( </a:t>
            </a:r>
            <a:r>
              <a:rPr lang="en-US" sz="2000" dirty="0" err="1">
                <a:latin typeface="Arial" panose="020B0604020202020204" pitchFamily="34" charset="0"/>
                <a:ea typeface="Calibri" panose="020F0502020204030204" pitchFamily="34" charset="0"/>
                <a:cs typeface="Arial" panose="020B0604020202020204" pitchFamily="34" charset="0"/>
              </a:rPr>
              <a:t>Tn</a:t>
            </a:r>
            <a:r>
              <a:rPr lang="en-US" sz="2000" dirty="0">
                <a:latin typeface="Arial" panose="020B0604020202020204" pitchFamily="34" charset="0"/>
                <a:ea typeface="Calibri" panose="020F0502020204030204" pitchFamily="34" charset="0"/>
                <a:cs typeface="Arial" panose="020B0604020202020204" pitchFamily="34" charset="0"/>
              </a:rPr>
              <a:t> = </a:t>
            </a:r>
            <a:r>
              <a:rPr lang="el-GR" sz="2000" dirty="0">
                <a:latin typeface="Arial" panose="020B0604020202020204" pitchFamily="34" charset="0"/>
                <a:ea typeface="Calibri" panose="020F0502020204030204" pitchFamily="34" charset="0"/>
                <a:cs typeface="Arial" panose="020B0604020202020204" pitchFamily="34" charset="0"/>
              </a:rPr>
              <a:t>Σ</a:t>
            </a:r>
            <a:r>
              <a:rPr lang="en-US" sz="2000" dirty="0">
                <a:latin typeface="Arial" panose="020B0604020202020204" pitchFamily="34" charset="0"/>
                <a:ea typeface="Calibri" panose="020F0502020204030204" pitchFamily="34" charset="0"/>
                <a:cs typeface="Arial" panose="020B0604020202020204" pitchFamily="34" charset="0"/>
              </a:rPr>
              <a:t> </a:t>
            </a:r>
            <a:r>
              <a:rPr lang="en-US" sz="2000" dirty="0" err="1">
                <a:latin typeface="Arial" panose="020B0604020202020204" pitchFamily="34" charset="0"/>
                <a:ea typeface="Calibri" panose="020F0502020204030204" pitchFamily="34" charset="0"/>
                <a:cs typeface="Arial" panose="020B0604020202020204" pitchFamily="34" charset="0"/>
              </a:rPr>
              <a:t>Tni</a:t>
            </a:r>
            <a:r>
              <a:rPr lang="en-US" sz="2000" dirty="0">
                <a:latin typeface="Arial" panose="020B0604020202020204" pitchFamily="34" charset="0"/>
                <a:ea typeface="Calibri" panose="020F0502020204030204" pitchFamily="34" charset="0"/>
                <a:cs typeface="Arial" panose="020B0604020202020204" pitchFamily="34" charset="0"/>
              </a:rPr>
              <a:t> ).</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2268070" y="2963059"/>
            <a:ext cx="9345706" cy="2600712"/>
          </a:xfrm>
          <a:prstGeom prst="rect">
            <a:avLst/>
          </a:prstGeom>
        </p:spPr>
        <p:txBody>
          <a:bodyPr wrap="square">
            <a:spAutoFit/>
          </a:bodyPr>
          <a:lstStyle/>
          <a:p>
            <a:pPr marL="342900" lvl="0" indent="-342900" algn="just">
              <a:lnSpc>
                <a:spcPct val="115000"/>
              </a:lnSpc>
              <a:spcAft>
                <a:spcPts val="1000"/>
              </a:spcAft>
              <a:buFont typeface="Arial" panose="020B0604020202020204" pitchFamily="34" charset="0"/>
              <a:buChar char="•"/>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The elements of built up section in tension should be connected @ ends &amp; middle by tie plates with dimensions as follow:</a:t>
            </a:r>
          </a:p>
          <a:p>
            <a:pPr marL="180340" algn="just">
              <a:lnSpc>
                <a:spcPct val="115000"/>
              </a:lnSpc>
              <a:spcAft>
                <a:spcPts val="1000"/>
              </a:spcAft>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   - The length of tie plate (</a:t>
            </a:r>
            <a:r>
              <a:rPr lang="en-US" sz="2000" dirty="0" err="1">
                <a:latin typeface="Arial" panose="020B0604020202020204" pitchFamily="34" charset="0"/>
                <a:ea typeface="Calibri" panose="020F0502020204030204" pitchFamily="34" charset="0"/>
                <a:cs typeface="Arial" panose="020B0604020202020204" pitchFamily="34" charset="0"/>
              </a:rPr>
              <a:t>Ltp</a:t>
            </a:r>
            <a:r>
              <a:rPr lang="en-US" sz="2000" dirty="0">
                <a:latin typeface="Arial" panose="020B0604020202020204" pitchFamily="34" charset="0"/>
                <a:ea typeface="Calibri" panose="020F0502020204030204" pitchFamily="34" charset="0"/>
                <a:cs typeface="Arial" panose="020B0604020202020204" pitchFamily="34" charset="0"/>
              </a:rPr>
              <a:t>) should be ≥ (2/3) distance between connectors &amp; it is</a:t>
            </a:r>
          </a:p>
          <a:p>
            <a:pPr marL="180340" algn="just">
              <a:lnSpc>
                <a:spcPct val="115000"/>
              </a:lnSpc>
              <a:spcAft>
                <a:spcPts val="1000"/>
              </a:spcAft>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      preferable to be same as width of built up members.</a:t>
            </a:r>
          </a:p>
          <a:p>
            <a:pPr marL="180340" algn="just">
              <a:lnSpc>
                <a:spcPct val="115000"/>
              </a:lnSpc>
              <a:spcAft>
                <a:spcPts val="1000"/>
              </a:spcAft>
              <a:tabLst>
                <a:tab pos="270510" algn="l"/>
              </a:tabLst>
            </a:pPr>
            <a:r>
              <a:rPr lang="en-US" sz="2000" dirty="0">
                <a:latin typeface="Arial" panose="020B0604020202020204" pitchFamily="34" charset="0"/>
                <a:ea typeface="Calibri" panose="020F0502020204030204" pitchFamily="34" charset="0"/>
                <a:cs typeface="Arial" panose="020B0604020202020204" pitchFamily="34" charset="0"/>
              </a:rPr>
              <a:t>   - The thickness of tie plate should be ≥ (1/ 50) </a:t>
            </a:r>
            <a:r>
              <a:rPr lang="en-US" sz="2000" dirty="0" err="1">
                <a:latin typeface="Arial" panose="020B0604020202020204" pitchFamily="34" charset="0"/>
                <a:ea typeface="Calibri" panose="020F0502020204030204" pitchFamily="34" charset="0"/>
                <a:cs typeface="Arial" panose="020B0604020202020204" pitchFamily="34" charset="0"/>
              </a:rPr>
              <a:t>Ltp</a:t>
            </a:r>
            <a:r>
              <a:rPr lang="en-US" dirty="0">
                <a:solidFill>
                  <a:srgbClr val="365F91"/>
                </a:solidFill>
                <a:latin typeface="Arial" panose="020B0604020202020204" pitchFamily="34"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01893771"/>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42</TotalTime>
  <Words>492</Words>
  <Application>Microsoft Office PowerPoint</Application>
  <PresentationFormat>Widescreen</PresentationFormat>
  <Paragraphs>28</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Calibri</vt:lpstr>
      <vt:lpstr>Century Gothic</vt:lpstr>
      <vt:lpstr>Tahoma</vt:lpstr>
      <vt:lpstr>Times New Roman</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Haider Abbas</dc:creator>
  <cp:lastModifiedBy>Haider Abbas</cp:lastModifiedBy>
  <cp:revision>14</cp:revision>
  <dcterms:created xsi:type="dcterms:W3CDTF">2017-12-16T20:16:29Z</dcterms:created>
  <dcterms:modified xsi:type="dcterms:W3CDTF">2017-12-16T22:05:50Z</dcterms:modified>
</cp:coreProperties>
</file>